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457" r:id="rId3"/>
    <p:sldId id="471" r:id="rId4"/>
    <p:sldId id="473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4" r:id="rId15"/>
    <p:sldId id="476" r:id="rId16"/>
    <p:sldId id="477" r:id="rId17"/>
    <p:sldId id="478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84" d="100"/>
          <a:sy n="84" d="100"/>
        </p:scale>
        <p:origin x="-1140" y="-66"/>
      </p:cViewPr>
      <p:guideLst>
        <p:guide orient="horz" pos="2006"/>
        <p:guide pos="28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9.jpeg"/><Relationship Id="rId7" Type="http://schemas.openxmlformats.org/officeDocument/2006/relationships/hyperlink" Target="../../news.swf" TargetMode="External"/><Relationship Id="rId6" Type="http://schemas.openxmlformats.org/officeDocument/2006/relationships/image" Target="../media/image8.jpeg"/><Relationship Id="rId5" Type="http://schemas.openxmlformats.org/officeDocument/2006/relationships/hyperlink" Target="../../note.swf" TargetMode="External"/><Relationship Id="rId4" Type="http://schemas.openxmlformats.org/officeDocument/2006/relationships/image" Target="../media/image7.jpeg"/><Relationship Id="rId3" Type="http://schemas.openxmlformats.org/officeDocument/2006/relationships/hyperlink" Target="../../road.swf" TargetMode="External"/><Relationship Id="rId2" Type="http://schemas.openxmlformats.org/officeDocument/2006/relationships/image" Target="../media/image6.jpeg"/><Relationship Id="rId1" Type="http://schemas.openxmlformats.org/officeDocument/2006/relationships/hyperlink" Target="../../trip.swf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19968;&#35838;&#26102;\U1_Lesson%201%20A%20Trip%20to%20China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19968;&#35838;&#26102;\U1_Lesson%201%20A%20Trip%20to%20China.mp3" TargetMode="Externa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-33337" y="4826000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lang="en-US" altLang="x-none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</a:t>
            </a:r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   </a:t>
            </a:r>
            <a:r>
              <a:rPr lang="en-US" altLang="x-none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 Trip to China</a:t>
            </a:r>
            <a:endParaRPr lang="en-US" altLang="x-none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1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 Trip to the Silk Road</a:t>
            </a:r>
            <a:endParaRPr lang="en-US" altLang="zh-CN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076" name="图片 3075" descr="沙漠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4075" y="1773238"/>
            <a:ext cx="51117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3313"/>
          <p:cNvSpPr txBox="1"/>
          <p:nvPr/>
        </p:nvSpPr>
        <p:spPr>
          <a:xfrm>
            <a:off x="1135380" y="912178"/>
            <a:ext cx="5080000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lv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5.This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good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chance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for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you.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用作名词,意为“机会”,用法如下: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1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by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意为“偶然地”。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I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met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him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by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偶然遇到了他。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2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和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of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意为“做某事的机会”。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I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don’t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have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send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him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e-mail.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我没有机会给他发电子邮件。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doesn’t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have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chance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of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saying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sorry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他没有机会向她道歉。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900" y="44577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4337"/>
          <p:cNvSpPr txBox="1"/>
          <p:nvPr/>
        </p:nvSpPr>
        <p:spPr>
          <a:xfrm>
            <a:off x="1385570" y="808355"/>
            <a:ext cx="508000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lv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6.I’m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so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excited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!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+mn-ea"/>
              <a:sym typeface="方正书宋_GBK" charset="0"/>
            </a:endParaRPr>
          </a:p>
          <a:p>
            <a:pPr marL="0" lv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  一般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情况下,人作主语,用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v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.-ed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; 物作主语,用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v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.-ing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excited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表示“兴奋的”,指人、物对……感到兴奋;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exciting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表示“令人兴奋的;使人激动的”,指人、物本身让人兴奋、激动。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    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was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excited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news.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  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对这个消息感到兴奋。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   The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story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exciting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0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这个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故事令人兴奋。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8235" y="38646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5361"/>
          <p:cNvSpPr txBox="1"/>
          <p:nvPr/>
        </p:nvSpPr>
        <p:spPr>
          <a:xfrm>
            <a:off x="1187765" y="476795"/>
            <a:ext cx="5080000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lvl="0" algn="l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7.I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will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send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Li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Ming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an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e-mail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and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tell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him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good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news.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+mn-ea"/>
              <a:sym typeface="方正书宋_GBK" charset="0"/>
            </a:endParaRPr>
          </a:p>
          <a:p>
            <a:pPr marL="0" lv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   表示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“送给某人某物”可用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send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something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somebody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,也可用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send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somebody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   We’ll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send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teacher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flowers.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=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We’ll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send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flowers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teacher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要给老师送些花。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　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除动词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send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外, 动词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give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show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bring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take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pass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也有这种用法。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   Please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give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new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pencil.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Please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give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new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pencil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me.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  请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给我一支新铅笔。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900" y="44577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6385"/>
          <p:cNvSpPr txBox="1"/>
          <p:nvPr/>
        </p:nvSpPr>
        <p:spPr>
          <a:xfrm>
            <a:off x="335280" y="1159510"/>
            <a:ext cx="7165678" cy="5119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228600"/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Point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out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Silk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Road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answer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questions</a:t>
            </a:r>
            <a:r>
              <a:rPr lang="en-US" altLang="zh-CN" sz="2800" b="1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方正书宋_GBK" charset="0"/>
              </a:rPr>
              <a:t>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carry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from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China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foreign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countries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travel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anything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back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from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foreign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countries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baseline="-25000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360" y="2857496"/>
            <a:ext cx="62992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carried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tea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other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things.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67360" y="3786190"/>
            <a:ext cx="428434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travelled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camels.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56920" y="5072074"/>
            <a:ext cx="21971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Yes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did.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8433"/>
          <p:cNvSpPr txBox="1"/>
          <p:nvPr/>
        </p:nvSpPr>
        <p:spPr>
          <a:xfrm>
            <a:off x="1200785" y="701675"/>
            <a:ext cx="656971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Work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groups.Read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note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from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school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take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turns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asking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permission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on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trip.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228600"/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Example</a:t>
            </a:r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:</a:t>
            </a:r>
            <a:endParaRPr lang="en-US" altLang="zh-CN" sz="2800" b="1" i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Excuse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me.Where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supermarket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B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down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street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turn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left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library.Then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straight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see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supermarket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on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your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left.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</p:txBody>
      </p:sp>
      <p:pic>
        <p:nvPicPr>
          <p:cNvPr id="17" name="图片 16" descr="t01fc59da1499519b3b[1]"/>
          <p:cNvPicPr>
            <a:picLocks noChangeAspect="1"/>
          </p:cNvPicPr>
          <p:nvPr/>
        </p:nvPicPr>
        <p:blipFill>
          <a:blip r:embed="rId1" cstate="print"/>
          <a:srcRect l="10042" t="11977" r="6910" b="5310"/>
          <a:stretch>
            <a:fillRect/>
          </a:stretch>
        </p:blipFill>
        <p:spPr>
          <a:xfrm>
            <a:off x="5633085" y="4351655"/>
            <a:ext cx="2821940" cy="181991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9457"/>
          <p:cNvSpPr txBox="1"/>
          <p:nvPr/>
        </p:nvSpPr>
        <p:spPr>
          <a:xfrm>
            <a:off x="765175" y="342900"/>
            <a:ext cx="7796530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布朗先生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我可以问你一个问题吗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Mr.Brown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,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ask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question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sym typeface="NEU-H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在我家周围有许多树。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trees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house.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sym typeface="NEU-H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我能找个机会和您谈谈吗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talk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sym typeface="NEU-H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你能晚上给我发一封电子邮件吗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e-mail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night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sym typeface="NEU-H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我正在计划和我的朋友去海南旅行。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I’m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Hainan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friends.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31900" y="1124840"/>
            <a:ext cx="147027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may 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I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211975" y="1988900"/>
            <a:ext cx="12820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around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065145" y="2867025"/>
            <a:ext cx="2006921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chance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to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98115" y="3736975"/>
            <a:ext cx="14173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send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me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60930" y="4554855"/>
            <a:ext cx="28397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planning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trip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7500" y="507301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0481"/>
          <p:cNvSpPr txBox="1"/>
          <p:nvPr/>
        </p:nvSpPr>
        <p:spPr>
          <a:xfrm>
            <a:off x="805815" y="725170"/>
            <a:ext cx="7110730" cy="3139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0" indent="0"/>
            <a:r>
              <a:rPr lang="en-US" altLang="zh-CN" sz="6000" b="1" u="none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sym typeface="NEU-F5-S92" charset="0"/>
              </a:rPr>
              <a:t>Homework</a:t>
            </a:r>
            <a:endParaRPr lang="en-US" altLang="zh-CN" sz="6000" b="1" u="none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sym typeface="NEU-F5-S92" charset="0"/>
            </a:endParaRPr>
          </a:p>
          <a:p>
            <a:pPr marL="0" lv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.Review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recite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important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points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Lesson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1.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sym typeface="NEU-HZ-S92" charset="0"/>
            </a:endParaRPr>
          </a:p>
          <a:p>
            <a:pPr marL="0" lv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.Try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write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note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asking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permission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trip.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sym typeface="NEU-HZ-S92" charset="0"/>
            </a:endParaRPr>
          </a:p>
          <a:p>
            <a:pPr marL="0" lv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.Preview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Lesson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2.</a:t>
            </a:r>
            <a:endParaRPr lang="en-US" altLang="zh-CN" sz="28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93545" y="407289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121" descr="玉门关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220" y="3361055"/>
            <a:ext cx="3886200" cy="25044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5122" descr="阳关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0420" y="3361055"/>
            <a:ext cx="4001770" cy="25044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5123" descr="敦煌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4220" y="869315"/>
            <a:ext cx="3886200" cy="2491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5124" descr="鸣沙山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30420" y="869315"/>
            <a:ext cx="4001770" cy="24866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文本框 5125"/>
          <p:cNvSpPr txBox="1"/>
          <p:nvPr/>
        </p:nvSpPr>
        <p:spPr>
          <a:xfrm>
            <a:off x="744220" y="869315"/>
            <a:ext cx="611188" cy="1371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2" charset="0"/>
                <a:ea typeface="楷体_GB2312" pitchFamily="1" charset="-122"/>
              </a:rPr>
              <a:t>敦　煌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  <p:sp>
        <p:nvSpPr>
          <p:cNvPr id="5127" name="文本框 5126"/>
          <p:cNvSpPr txBox="1"/>
          <p:nvPr/>
        </p:nvSpPr>
        <p:spPr>
          <a:xfrm>
            <a:off x="744220" y="3475990"/>
            <a:ext cx="611188" cy="1219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2" charset="0"/>
                <a:ea typeface="楷体_GB2312" pitchFamily="1" charset="-122"/>
              </a:rPr>
              <a:t>玉门关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  <p:sp>
        <p:nvSpPr>
          <p:cNvPr id="5128" name="文本框 5127"/>
          <p:cNvSpPr txBox="1"/>
          <p:nvPr/>
        </p:nvSpPr>
        <p:spPr>
          <a:xfrm>
            <a:off x="7713980" y="869315"/>
            <a:ext cx="611188" cy="1219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2" charset="0"/>
                <a:ea typeface="楷体_GB2312" pitchFamily="1" charset="-122"/>
              </a:rPr>
              <a:t>鸣沙山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  <p:sp>
        <p:nvSpPr>
          <p:cNvPr id="5129" name="文本框 5128"/>
          <p:cNvSpPr txBox="1"/>
          <p:nvPr/>
        </p:nvSpPr>
        <p:spPr>
          <a:xfrm>
            <a:off x="8022590" y="3648710"/>
            <a:ext cx="609600" cy="1219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2" charset="0"/>
                <a:ea typeface="楷体_GB2312" pitchFamily="1" charset="-122"/>
              </a:rPr>
              <a:t>阳　关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5"/>
          <p:cNvSpPr txBox="1"/>
          <p:nvPr/>
        </p:nvSpPr>
        <p:spPr>
          <a:xfrm>
            <a:off x="612775" y="2925763"/>
            <a:ext cx="3406140" cy="5791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457200" lvl="0" indent="-457200">
              <a:buClr>
                <a:srgbClr val="000000"/>
              </a:buClr>
            </a:pP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  <a:sym typeface="Arial" panose="020B0604020202020204" pitchFamily="34" charset="0"/>
              </a:rPr>
              <a:t>trip   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  <a:sym typeface="Arial" panose="020B0604020202020204" pitchFamily="34" charset="0"/>
              </a:rPr>
              <a:t>旅行， 旅程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  </a:t>
            </a:r>
            <a:r>
              <a:rPr lang="zh-CN" altLang="en-US" sz="3200" b="1" dirty="0">
                <a:solidFill>
                  <a:srgbClr val="3333FF"/>
                </a:solidFill>
                <a:ea typeface="微软雅黑" panose="020B0503020204020204" charset="-122"/>
              </a:rPr>
              <a:t>   </a:t>
            </a:r>
            <a:endParaRPr lang="zh-CN" altLang="en-US" sz="3200" b="1" dirty="0">
              <a:solidFill>
                <a:srgbClr val="3333FF"/>
              </a:solidFill>
              <a:ea typeface="微软雅黑" panose="020B0503020204020204" charset="-122"/>
            </a:endParaRPr>
          </a:p>
        </p:txBody>
      </p:sp>
      <p:pic>
        <p:nvPicPr>
          <p:cNvPr id="6147" name="图片 6146" descr="trip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530" y="1052513"/>
            <a:ext cx="2808288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6147" descr="road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925" y="1052195"/>
            <a:ext cx="2734945" cy="18738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文本框 6148"/>
          <p:cNvSpPr txBox="1"/>
          <p:nvPr/>
        </p:nvSpPr>
        <p:spPr>
          <a:xfrm>
            <a:off x="4860925" y="3070225"/>
            <a:ext cx="2592388" cy="5791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 marL="457200" lvl="0" indent="-457200">
              <a:buClr>
                <a:srgbClr val="000000"/>
              </a:buClr>
            </a:pP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  <a:cs typeface="+mn-ea"/>
              </a:rPr>
              <a:t>road  路，公路</a:t>
            </a:r>
            <a:r>
              <a:rPr lang="zh-CN" altLang="en-US" sz="3200" b="1" dirty="0">
                <a:solidFill>
                  <a:srgbClr val="3333FF"/>
                </a:solidFill>
                <a:ea typeface="微软雅黑" panose="020B0503020204020204" charset="-122"/>
              </a:rPr>
              <a:t>   </a:t>
            </a:r>
            <a:endParaRPr lang="zh-CN" altLang="en-US" sz="3200" b="1" dirty="0">
              <a:solidFill>
                <a:srgbClr val="3333FF"/>
              </a:solidFill>
              <a:ea typeface="微软雅黑" panose="020B0503020204020204" charset="-122"/>
            </a:endParaRPr>
          </a:p>
        </p:txBody>
      </p:sp>
      <p:sp>
        <p:nvSpPr>
          <p:cNvPr id="6150" name="文本框 6149"/>
          <p:cNvSpPr txBox="1"/>
          <p:nvPr/>
        </p:nvSpPr>
        <p:spPr>
          <a:xfrm>
            <a:off x="3152775" y="96838"/>
            <a:ext cx="283781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4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684213" y="5504815"/>
            <a:ext cx="4176712" cy="5791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 marL="457200" lvl="0" indent="-457200">
              <a:buClr>
                <a:srgbClr val="000000"/>
              </a:buClr>
            </a:pP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note  便笺；笔记</a:t>
            </a: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  <a:cs typeface="+mn-ea"/>
              </a:rPr>
              <a:t>  </a:t>
            </a:r>
            <a:r>
              <a:rPr lang="zh-CN" altLang="en-US" sz="3200" b="1" dirty="0">
                <a:solidFill>
                  <a:srgbClr val="3333FF"/>
                </a:solidFill>
                <a:ea typeface="微软雅黑" panose="020B0503020204020204" charset="-122"/>
              </a:rPr>
              <a:t>   </a:t>
            </a:r>
            <a:endParaRPr lang="zh-CN" altLang="en-US" sz="3200" b="1" dirty="0">
              <a:solidFill>
                <a:srgbClr val="3333FF"/>
              </a:solidFill>
              <a:ea typeface="微软雅黑" panose="020B0503020204020204" charset="-122"/>
            </a:endParaRPr>
          </a:p>
        </p:txBody>
      </p:sp>
      <p:pic>
        <p:nvPicPr>
          <p:cNvPr id="6152" name="图片 6151" descr="note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4530" y="3644900"/>
            <a:ext cx="2809240" cy="177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3" name="文本框 6152"/>
          <p:cNvSpPr txBox="1"/>
          <p:nvPr/>
        </p:nvSpPr>
        <p:spPr>
          <a:xfrm>
            <a:off x="4860608" y="5504815"/>
            <a:ext cx="4049712" cy="5791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 marL="457200" lvl="0" indent="-457200">
              <a:buClr>
                <a:srgbClr val="000000"/>
              </a:buClr>
            </a:pPr>
            <a:r>
              <a:rPr lang="en-US" altLang="zh-CN" sz="2800" b="1" dirty="0">
                <a:solidFill>
                  <a:srgbClr val="3333FF"/>
                </a:solidFill>
                <a:latin typeface="Times New Roman" panose="02020603050405020304" pitchFamily="2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news 新闻，消息</a:t>
            </a:r>
            <a:r>
              <a:rPr lang="zh-CN" altLang="en-US" sz="3200" b="1" dirty="0">
                <a:solidFill>
                  <a:srgbClr val="3333FF"/>
                </a:solidFill>
                <a:ea typeface="微软雅黑" panose="020B0503020204020204" charset="-122"/>
              </a:rPr>
              <a:t>     </a:t>
            </a:r>
            <a:endParaRPr lang="zh-CN" altLang="en-US" sz="3200" b="1" dirty="0">
              <a:solidFill>
                <a:srgbClr val="3333FF"/>
              </a:solidFill>
              <a:ea typeface="微软雅黑" panose="020B0503020204020204" charset="-122"/>
            </a:endParaRPr>
          </a:p>
        </p:txBody>
      </p:sp>
      <p:pic>
        <p:nvPicPr>
          <p:cNvPr id="6154" name="图片 6153" descr="news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1560" y="3644900"/>
            <a:ext cx="2734310" cy="1771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9" grpId="0"/>
      <p:bldP spid="6151" grpId="0"/>
      <p:bldP spid="61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7169"/>
          <p:cNvSpPr txBox="1"/>
          <p:nvPr/>
        </p:nvSpPr>
        <p:spPr>
          <a:xfrm>
            <a:off x="1267460" y="555625"/>
            <a:ext cx="7083425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tape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with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your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book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closed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answer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questions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sym typeface="方正书宋_GBK" charset="0"/>
              </a:rPr>
              <a:t>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learning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month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reads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note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feel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3525" y="2262505"/>
            <a:ext cx="26739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Road.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33525" y="3091180"/>
            <a:ext cx="44919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Jenny’s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father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mother.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25515" y="3449320"/>
            <a:ext cx="2687320" cy="1864995"/>
          </a:xfrm>
          <a:prstGeom prst="ellipse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91800" y="4005040"/>
            <a:ext cx="2823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 She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feels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excited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</a:t>
            </a:r>
            <a:endParaRPr lang="zh-CN" altLang="en-US" dirty="0"/>
          </a:p>
        </p:txBody>
      </p:sp>
      <p:pic>
        <p:nvPicPr>
          <p:cNvPr id="7" name="U1_Lesson 1 A Trip to China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244255" y="764815"/>
            <a:ext cx="584430" cy="58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87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8193"/>
          <p:cNvSpPr txBox="1"/>
          <p:nvPr/>
        </p:nvSpPr>
        <p:spPr>
          <a:xfrm>
            <a:off x="759460" y="728980"/>
            <a:ext cx="762444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ask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students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to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blanks.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+mn-ea"/>
              <a:sym typeface="NEU-BZ-S92" charset="0"/>
            </a:endParaRPr>
          </a:p>
          <a:p>
            <a:pPr marL="0" lv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Silk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Road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month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school.Her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school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planning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China.Ms.Martin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trip.Ms.Smith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thinks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agrees.Jenny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excited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e-mail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tell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him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30805" y="1125220"/>
            <a:ext cx="2405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learning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about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17015" y="1969770"/>
            <a:ext cx="7556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trip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939790" y="1969770"/>
            <a:ext cx="14579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will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lead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369685" y="2435860"/>
            <a:ext cx="12299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chance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993265" y="3262630"/>
            <a:ext cx="15170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will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cs"/>
                <a:sym typeface="方正书宋_GBK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send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510280" y="3671570"/>
            <a:ext cx="1162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cs"/>
                <a:sym typeface="NEU-BZ-S92" charset="0"/>
              </a:rPr>
              <a:t>news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68010" y="402526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217"/>
          <p:cNvSpPr txBox="1"/>
          <p:nvPr/>
        </p:nvSpPr>
        <p:spPr>
          <a:xfrm>
            <a:off x="1306830" y="831215"/>
            <a:ext cx="6332855" cy="41408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sym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sym typeface="NEU-BZ-S92" charset="0"/>
            </a:endParaRPr>
          </a:p>
          <a:p>
            <a:pPr marL="0" lv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 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1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.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sym typeface="方正黑体_GBK" charset="0"/>
              </a:rPr>
              <a:t>,…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may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I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ask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you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sym typeface="NEU-HZ-S92" charset="0"/>
              </a:rPr>
              <a:t>question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情态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动词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意为“可以”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在疑问句中与第一人称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或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we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连用表示请求的含义。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May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I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/we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…?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表达有礼貌地请求。肯定回答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: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Yes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,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you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may.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还可以用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Sure./Certainly./Of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course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否定回答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: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No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,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you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may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not.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还可以用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Sorry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,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you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can’t./You’d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better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+mn-ea"/>
                <a:sym typeface="NEU-BZ-S92" charset="0"/>
              </a:rPr>
              <a:t>not.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  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May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I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go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shopping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with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my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sym typeface="NEU-BZ-S92" charset="0"/>
              </a:rPr>
              <a:t>friends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  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可以和我的朋友们去购物吗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sym typeface="方正书宋_GBK" charset="0"/>
            </a:endParaRPr>
          </a:p>
          <a:p>
            <a:pPr marL="0" lv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 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Sure.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sym typeface="方正书宋_GBK" charset="0"/>
              </a:rPr>
              <a:t>当然了。</a:t>
            </a:r>
            <a:endParaRPr lang="zh-CN" altLang="en-US" sz="2400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89445" y="41408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0241"/>
          <p:cNvSpPr txBox="1"/>
          <p:nvPr/>
        </p:nvSpPr>
        <p:spPr>
          <a:xfrm>
            <a:off x="1043305" y="444500"/>
            <a:ext cx="6583045" cy="4524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2.My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school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planning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trip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around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China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w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ith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Li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Ming’s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school.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+mn-ea"/>
              <a:sym typeface="NEU-BZ-S92" charset="0"/>
            </a:endParaRPr>
          </a:p>
          <a:p>
            <a:pPr marL="0" lv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plan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在句中用作动词,意为“计划”,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plan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意为“计划某事”;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plan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意为“计划做某事”。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planning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birthday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party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for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my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grandma.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我们正在为奶奶准备一个生日聚会。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Where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plan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go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你计划去哪?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around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意为“遍及,全”,相当于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all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 后加地点。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around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the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world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=all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over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the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world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全世界。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must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help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people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around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us.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我们必须帮助我们身边的人。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26935" y="45631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1265"/>
          <p:cNvSpPr txBox="1"/>
          <p:nvPr/>
        </p:nvSpPr>
        <p:spPr>
          <a:xfrm>
            <a:off x="1873885" y="1120775"/>
            <a:ext cx="508000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lv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3.Who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will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lead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trip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?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lead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意为“引导,带领”,用法如下: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1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lead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sb.to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sp.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意为“领某人去某地”。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road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leads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station.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这条路直接通向车站。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2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lead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sb.to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do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意为“致使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/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诱惑某人做某事”。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What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led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think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+mn-ea"/>
              <a:sym typeface="方正书宋_GBK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什么使你这么想呢? 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19875" y="404876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2289"/>
          <p:cNvSpPr txBox="1"/>
          <p:nvPr/>
        </p:nvSpPr>
        <p:spPr>
          <a:xfrm>
            <a:off x="1280160" y="758508"/>
            <a:ext cx="5080000" cy="267049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4.Here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note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from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my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+mn-ea"/>
                <a:sym typeface="NEU-HZ-S92" charset="0"/>
              </a:rPr>
              <a:t>school.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HZ-S92" charset="0"/>
              </a:rPr>
              <a:t>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Here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is/are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意为“这是……”,根据谓语动词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be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的就近原则,距离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be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动词近的是复数用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,如果是单数就用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is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Here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your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coat.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这是你的外套。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  <a:sym typeface="NEU-BZ-S92" charset="0"/>
            </a:endParaRPr>
          </a:p>
          <a:p>
            <a:pPr marL="0" lv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Here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are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our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NEU-BZ-S92" charset="0"/>
              </a:rPr>
              <a:t>schoolbags.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+mn-ea"/>
                <a:sym typeface="方正书宋_GBK" charset="0"/>
              </a:rPr>
              <a:t>这些是我们的书包。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+mn-ea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05525" y="323088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3582</Words>
  <Application>WPS 演示</Application>
  <PresentationFormat>全屏显示(4:3)</PresentationFormat>
  <Paragraphs>157</Paragraphs>
  <Slides>16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Aharoni</vt:lpstr>
      <vt:lpstr>Times New Roman</vt:lpstr>
      <vt:lpstr>楷体</vt:lpstr>
      <vt:lpstr>楷体_GB2312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新宋体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86</cp:revision>
  <dcterms:created xsi:type="dcterms:W3CDTF">2015-11-21T07:20:00Z</dcterms:created>
  <dcterms:modified xsi:type="dcterms:W3CDTF">2018-12-29T09:10:52Z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